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8" r:id="rId9"/>
    <p:sldId id="269" r:id="rId10"/>
    <p:sldId id="270" r:id="rId11"/>
    <p:sldId id="271" r:id="rId12"/>
    <p:sldId id="273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532476"/>
    <a:srgbClr val="320000"/>
    <a:srgbClr val="0C1526"/>
    <a:srgbClr val="060B14"/>
    <a:srgbClr val="5A5868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753"/>
    <p:restoredTop sz="94648"/>
  </p:normalViewPr>
  <p:slideViewPr>
    <p:cSldViewPr snapToGrid="0" snapToObjects="1">
      <p:cViewPr varScale="1">
        <p:scale>
          <a:sx n="69" d="100"/>
          <a:sy n="69" d="100"/>
        </p:scale>
        <p:origin x="-58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DA0C14-F57A-4703-A8CF-D31A5A6A59F3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51F5ACB-BCFC-4393-A88B-F7EB91C95E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685527-65D3-4A63-8D56-DA87B9DA1D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17D2D3-EA36-4EF1-A367-5F7D62D76A2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50DC6-D6E1-4882-AA30-473E1C023106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14A0E-8D53-40C5-8478-DBD9800B3E28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9C49C-2EEC-468C-9D5D-6AE3DB8F45AA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F0E4-5A96-4043-B03B-D4AFE87310ED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34C7F-D31E-4390-84A8-4ACF6BFABBE7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FC18-B3EE-4795-8A79-5FF8CA095229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59FD5-7E43-4F72-AB35-4B6F69084129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028D8-EEA7-4068-BB44-DF3D6F6148D9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10D1-FCA7-4590-BD5E-2674712ADB76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1BD97-BCFD-4674-8283-DD5F83F6ABD7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F4F9-6FCB-4972-83A2-69CF7DA5211D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12C1F-EADC-48AD-85F4-9E595D624FD5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E3351-00FD-4CCC-AB75-7F774D16FBFA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8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110EC-19DD-42F2-8119-6BB8407BAD28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11212-FBB7-4345-83DE-8B31E1E541FE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4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4167B-5E24-4DEA-BCFB-A5AC1D42526A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3ADE3-65A4-47CF-B8AC-DDB3C7A0C8FD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3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4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AA9C6-1B99-4A8B-88BC-CE242D37B49C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39505-7894-4D2A-B486-38B4A5DC122A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78D27-F66B-4D15-8A5B-525D971275EC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x-none" noProof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6480F-7F80-4338-B29E-EF8F4EEE4AA0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6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A21E2-3ED3-4A3E-9B5B-848F53260433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Ovr>
    <a:masterClrMapping/>
  </p:clrMapOvr>
  <p:transition spd="slow" advClick="0" advTm="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C6494E-EDC4-4EFF-9F5B-2098B1D26F39}" type="datetimeFigureOut">
              <a:rPr lang="x-none"/>
              <a:pPr>
                <a:defRPr/>
              </a:pPr>
              <a:t>25.01.2022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6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787990-DD84-45F9-9AE6-74B51E50248C}" type="slidenum">
              <a:rPr lang="x-none"/>
              <a:pPr>
                <a:defRPr/>
              </a:pPr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500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2400" y="1003300"/>
            <a:ext cx="9144000" cy="990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o-RO" sz="4000" b="1" dirty="0">
                <a:solidFill>
                  <a:schemeClr val="accent1">
                    <a:lumMod val="50000"/>
                  </a:schemeClr>
                </a:solidFill>
              </a:rPr>
              <a:t>CERCUL PEDAGOGIC AL EDUCATOARELOR </a:t>
            </a:r>
            <a:br>
              <a:rPr lang="ro-RO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o-RO" sz="4000" b="1" dirty="0">
                <a:solidFill>
                  <a:schemeClr val="accent1">
                    <a:lumMod val="50000"/>
                  </a:schemeClr>
                </a:solidFill>
              </a:rPr>
              <a:t>SECȚIA ROMÂNĂ, ZONA REGHIN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Subtitle 9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475" y="2382838"/>
            <a:ext cx="10991850" cy="16557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o-RO" sz="4000" b="1" dirty="0">
                <a:solidFill>
                  <a:schemeClr val="accent1">
                    <a:lumMod val="50000"/>
                  </a:schemeClr>
                </a:solidFill>
              </a:rPr>
              <a:t>TEMA: ,,CUM SĂ DEVII PROFESORUL CARE ADUCE BUCURIA ÎN OCHII COPIILOR ȘI RECUNOȘTINȚA ÎN SUFLETUL PĂRINȚILOR 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5586413" y="4876800"/>
            <a:ext cx="5903912" cy="1373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203864"/>
                </a:solidFill>
                <a:latin typeface="Calibri" pitchFamily="34" charset="0"/>
              </a:rPr>
              <a:t>P</a:t>
            </a:r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rof. înv. preșc.      Moldovan Angela</a:t>
            </a:r>
          </a:p>
          <a:p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Prof. coordonator   Petruț Maria</a:t>
            </a:r>
          </a:p>
          <a:p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Director prof.           Florea Mihaela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812800" y="142875"/>
            <a:ext cx="5456238" cy="86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200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G.P.N. SOLOVĂSTRU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6650" y="1868488"/>
            <a:ext cx="3536950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868488"/>
            <a:ext cx="3536950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2193925" y="263525"/>
            <a:ext cx="7691438" cy="1373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Echipele descoperă materialele din coșuri și rezolvă prima sarcină sortând elementele după criteriul grosimii.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1675" y="1412875"/>
            <a:ext cx="408305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5863" y="1412875"/>
            <a:ext cx="408463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971675" y="314325"/>
            <a:ext cx="8378825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Sarcina</a:t>
            </a:r>
            <a:r>
              <a:rPr lang="ro-RO" sz="2800" b="1">
                <a:latin typeface="Calibri" pitchFamily="34" charset="0"/>
              </a:rPr>
              <a:t> </a:t>
            </a:r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numărul 2 presupune lipirea crengilor lungi și groase, pe coala de carton, în poziție verticală.</a:t>
            </a:r>
            <a:endParaRPr lang="en-US" sz="2800" b="1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9213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8229600" y="863600"/>
            <a:ext cx="2847975" cy="3508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Pentru fiecare sarcină rezolvată corect, echipele sunt recompensate cu câte o frunză în culoarea corespunzătoare.</a:t>
            </a: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573213"/>
            <a:ext cx="3719513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5675" y="1573213"/>
            <a:ext cx="3719513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2149475" y="342900"/>
            <a:ext cx="7591425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Sarcina numărul 3 cere echipelor să sorteze crengile subțiri după criteriul lungimii.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75" y="1331913"/>
            <a:ext cx="39465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9763" y="1331913"/>
            <a:ext cx="4237037" cy="527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306513" y="223838"/>
            <a:ext cx="9131300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Sarcinile numărul 3 și 4 presupun așezarea crengilor subțiri, deasupra crengilor groase, în poziție verticală.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738" y="1033463"/>
            <a:ext cx="419417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6313" y="1033463"/>
            <a:ext cx="412432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709738" y="87313"/>
            <a:ext cx="8318500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Răspunsul ghicitorii enunțate de educatoare, îl descoperă fiecare echipă în plicul de culoare roz.  </a:t>
            </a:r>
            <a:r>
              <a:rPr lang="ro-RO">
                <a:latin typeface="Calibri" pitchFamily="34" charset="0"/>
              </a:rPr>
              <a:t> 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63" y="1611313"/>
            <a:ext cx="3933825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363" y="1611313"/>
            <a:ext cx="3935412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711325" y="227013"/>
            <a:ext cx="8680450" cy="1373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Sarcina numărul 5 presupune extragerea unei cifre și asocierea cantității de frunze la numărul indicat pe jetonul extras.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7725" y="1450975"/>
            <a:ext cx="4056063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6700" y="1450975"/>
            <a:ext cx="4054475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736725" y="155575"/>
            <a:ext cx="8934450" cy="94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După asocierea cantității la număr, frunzele sunt așezate pe copac, iar cifra este așezată la baza copacului.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2366963" y="190500"/>
            <a:ext cx="6096000" cy="10668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32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MOMENT DE POVESTE</a:t>
            </a:r>
            <a:br>
              <a:rPr lang="ro-RO" sz="32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</a:br>
            <a:r>
              <a:rPr lang="ro-RO" sz="3200" b="1" i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„COPACUL MAGIC”</a:t>
            </a:r>
            <a:endParaRPr lang="en-US" sz="3200" b="1">
              <a:solidFill>
                <a:srgbClr val="203864"/>
              </a:solidFill>
              <a:latin typeface="Calibri" pitchFamily="34" charset="0"/>
            </a:endParaRPr>
          </a:p>
        </p:txBody>
      </p:sp>
      <p:pic>
        <p:nvPicPr>
          <p:cNvPr id="3277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0675" y="1266825"/>
            <a:ext cx="4041775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7081838" y="1470025"/>
            <a:ext cx="4100512" cy="410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400" b="1">
                <a:solidFill>
                  <a:srgbClr val="203864"/>
                </a:solidFill>
                <a:latin typeface="Calibri" pitchFamily="34" charset="0"/>
              </a:rPr>
              <a:t>	Poveste ne transmite ideea, conform căreia, fiecare dintre noi putem avea propriul copac magic, în care să ne agățăm grijile în fiecare seară, înainte de a ne pune la odihnă. 	Procedând în acest fel vom observa dimineața că de fapt, peste noapte grijile dispar sau se diminuează în intensitate.</a:t>
            </a:r>
            <a:endParaRPr lang="en-US" sz="24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0575" y="1477963"/>
            <a:ext cx="40354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2700" y="1477963"/>
            <a:ext cx="40354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897063" y="212725"/>
            <a:ext cx="8397875" cy="1373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În scopul unei corecte interpretări a textului, copiii sunt îndemnați să-și identifice propriile griji pe care ar dori să le agațe în copac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751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2505075" y="674688"/>
            <a:ext cx="70802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4400" b="1">
                <a:solidFill>
                  <a:schemeClr val="bg1"/>
                </a:solidFill>
                <a:latin typeface="Calibri" pitchFamily="34" charset="0"/>
              </a:rPr>
              <a:t>GRUPA ,,FLUTURAȘII ISTEȚI”</a:t>
            </a:r>
            <a:endParaRPr lang="en-US" sz="4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387600" y="1397000"/>
            <a:ext cx="68675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4400" b="1">
                <a:solidFill>
                  <a:schemeClr val="bg1"/>
                </a:solidFill>
                <a:latin typeface="Calibri" pitchFamily="34" charset="0"/>
              </a:rPr>
              <a:t>ACTIVITATE INTEGRATĂ</a:t>
            </a:r>
          </a:p>
          <a:p>
            <a:pPr algn="ctr"/>
            <a:r>
              <a:rPr lang="ro-RO" sz="4400" b="1">
                <a:solidFill>
                  <a:schemeClr val="bg1"/>
                </a:solidFill>
                <a:latin typeface="Calibri" pitchFamily="34" charset="0"/>
              </a:rPr>
              <a:t>,,COPACUL MAGIC”</a:t>
            </a:r>
            <a:endParaRPr lang="en-US" sz="44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387600" y="3013075"/>
            <a:ext cx="6527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2800" b="1">
                <a:solidFill>
                  <a:schemeClr val="bg1"/>
                </a:solidFill>
                <a:latin typeface="Calibri" pitchFamily="34" charset="0"/>
              </a:rPr>
              <a:t>ALA 1 ARTĂ:      FUZIUNEA CULORILOR</a:t>
            </a:r>
          </a:p>
          <a:p>
            <a:r>
              <a:rPr lang="ro-RO" sz="2800" b="1">
                <a:solidFill>
                  <a:schemeClr val="bg1"/>
                </a:solidFill>
                <a:latin typeface="Calibri" pitchFamily="34" charset="0"/>
              </a:rPr>
              <a:t>           ȘTIINȚĂ: MICII EXPLORATORI</a:t>
            </a:r>
          </a:p>
          <a:p>
            <a:r>
              <a:rPr lang="ro-RO" sz="2800" b="1">
                <a:solidFill>
                  <a:schemeClr val="bg1"/>
                </a:solidFill>
                <a:latin typeface="Calibri" pitchFamily="34" charset="0"/>
              </a:rPr>
              <a:t>           JOC DE MASĂ: ISTEȚI DE MICI </a:t>
            </a:r>
            <a:endParaRPr lang="en-US" sz="28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782638" y="4710113"/>
            <a:ext cx="90217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o-RO" sz="3200" b="1">
                <a:solidFill>
                  <a:schemeClr val="bg1"/>
                </a:solidFill>
                <a:latin typeface="Calibri" pitchFamily="34" charset="0"/>
              </a:rPr>
              <a:t>  ADE: DȘ (activitate matematică)</a:t>
            </a:r>
          </a:p>
          <a:p>
            <a:pPr algn="ctr"/>
            <a:r>
              <a:rPr lang="ro-RO" sz="3200" b="1">
                <a:solidFill>
                  <a:schemeClr val="bg1"/>
                </a:solidFill>
                <a:latin typeface="Calibri" pitchFamily="34" charset="0"/>
              </a:rPr>
              <a:t>       DOS (activitate practică)</a:t>
            </a:r>
            <a:endParaRPr lang="en-US" sz="3200" b="1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2505075" y="5729288"/>
            <a:ext cx="7823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o-RO" sz="3200" b="1">
                <a:solidFill>
                  <a:schemeClr val="bg1"/>
                </a:solidFill>
                <a:latin typeface="Calibri" pitchFamily="34" charset="0"/>
              </a:rPr>
              <a:t>ALA2:</a:t>
            </a:r>
          </a:p>
          <a:p>
            <a:r>
              <a:rPr lang="ro-RO" sz="24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ro-RO" sz="2800" b="1">
                <a:solidFill>
                  <a:schemeClr val="bg1"/>
                </a:solidFill>
                <a:latin typeface="Calibri" pitchFamily="34" charset="0"/>
              </a:rPr>
              <a:t>Dragi părinți noi vă iubim, copacul vi-l dăruim!</a:t>
            </a:r>
            <a:endParaRPr lang="en-US" sz="28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0413" y="1438275"/>
            <a:ext cx="4065587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950" y="1387475"/>
            <a:ext cx="4103688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868488" y="52388"/>
            <a:ext cx="8167687" cy="1373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/>
            <a:r>
              <a:rPr lang="ro-RO" sz="2800" b="1">
                <a:solidFill>
                  <a:srgbClr val="203864"/>
                </a:solidFill>
                <a:latin typeface="Calibri" pitchFamily="34" charset="0"/>
              </a:rPr>
              <a:t>	După identificare emoțiilor negative, cu ajutorul emoticoanelor, aceste sunt agățate, de fiecare copil în copacul magic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 descr="WhatsApp Video 2021-11-13 at 18.51.4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00388" y="1473200"/>
            <a:ext cx="2962275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hape" descr="WhatsApp Video 2021-11-13 at 18.54.4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597650" y="1473200"/>
            <a:ext cx="2960688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3282950" y="193675"/>
            <a:ext cx="5922963" cy="1373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ACTIVITĂȚI LIBER ALESE</a:t>
            </a:r>
            <a:b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</a:br>
            <a: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„</a:t>
            </a:r>
            <a:r>
              <a:rPr lang="ro-RO" sz="2800" b="1" i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DRAGI PĂRINȚI, NOI VĂ IUBIM, COPACUL VI-L OFERIM!”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920875" y="901700"/>
            <a:ext cx="324008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JOC DE MASĂ:</a:t>
            </a:r>
            <a:b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</a:br>
            <a: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„ISTEȚI DE MICI”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1920875" y="2159000"/>
            <a:ext cx="3687763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MATERIALE PUSE</a:t>
            </a:r>
            <a:endParaRPr lang="ro-RO" sz="2800" b="1">
              <a:solidFill>
                <a:srgbClr val="203864"/>
              </a:solidFill>
              <a:latin typeface="Baghdad"/>
              <a:ea typeface="Baghdad"/>
              <a:cs typeface="Baghdad"/>
            </a:endParaRPr>
          </a:p>
          <a:p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 LA DISPOZIȚIE: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castane;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frunze multicolore;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fișe;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ghinde;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nuci;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măceșe.</a:t>
            </a: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2489200" y="325438"/>
            <a:ext cx="1706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ALA 1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686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8638" y="141288"/>
            <a:ext cx="2570162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8975" y="128588"/>
            <a:ext cx="2498725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8813" y="3602038"/>
            <a:ext cx="2439987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61375" y="3602038"/>
            <a:ext cx="2346325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0563" y="361950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1654175" y="333375"/>
            <a:ext cx="3403600" cy="15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40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ȘTIINȚĂ:</a:t>
            </a:r>
            <a:r>
              <a:rPr lang="ro-RO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/>
            </a:r>
            <a:br>
              <a:rPr lang="ro-RO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</a:br>
            <a:r>
              <a:rPr lang="ro-RO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„MICII EXPLORATORI”</a:t>
            </a:r>
            <a:endParaRPr lang="en-US" sz="2800" b="1">
              <a:solidFill>
                <a:srgbClr val="203864"/>
              </a:solidFill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1384300" y="2068513"/>
            <a:ext cx="3673475" cy="436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MATERIALE PUSE LA DISPOZIȚIE: 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lupe;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materiale din natură;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frunze;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castane;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mușchi și scoarță de copac;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crenguțe;</a:t>
            </a:r>
          </a:p>
          <a:p>
            <a:pPr>
              <a:buFont typeface="Wingdings" pitchFamily="2" charset="2"/>
              <a:buChar char="Ø"/>
            </a:pPr>
            <a:r>
              <a:rPr lang="en-US" sz="2800" b="1">
                <a:solidFill>
                  <a:srgbClr val="203864"/>
                </a:solidFill>
                <a:latin typeface="Calibri" pitchFamily="34" charset="0"/>
                <a:ea typeface="Baghdad"/>
                <a:cs typeface="Baghdad"/>
              </a:rPr>
              <a:t>măceșe.</a:t>
            </a:r>
          </a:p>
        </p:txBody>
      </p:sp>
      <p:pic>
        <p:nvPicPr>
          <p:cNvPr id="37892" name="Content Placeholder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775" y="361950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675" y="2970213"/>
            <a:ext cx="303688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5363" y="2970213"/>
            <a:ext cx="28638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438" y="338138"/>
            <a:ext cx="2673350" cy="3565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1806575" y="565150"/>
            <a:ext cx="3841750" cy="1555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36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ARTĂ:</a:t>
            </a:r>
            <a:r>
              <a:rPr lang="ro-RO" sz="32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/>
            </a:r>
            <a:br>
              <a:rPr lang="ro-RO" sz="32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</a:br>
            <a:r>
              <a:rPr lang="ro-RO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„RUGINIUL FRUNZELOR</a:t>
            </a:r>
            <a:r>
              <a:rPr lang="ro-RO" sz="32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”</a:t>
            </a:r>
            <a:endParaRPr lang="en-US" sz="3200" b="1">
              <a:solidFill>
                <a:srgbClr val="203864"/>
              </a:solidFill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1563688" y="2174875"/>
            <a:ext cx="3841750" cy="3081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MATERIALE PUSE LA DISPOZIȚIE</a:t>
            </a:r>
            <a:r>
              <a:rPr lang="en-US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siluete de frunze din </a:t>
            </a:r>
            <a:r>
              <a:rPr lang="ro-RO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  </a:t>
            </a:r>
            <a:r>
              <a:rPr lang="en-US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hârtie sugativă;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pipete;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acuarele;</a:t>
            </a:r>
          </a:p>
          <a:p>
            <a:pPr>
              <a:buFont typeface="Wingdings" pitchFamily="2" charset="2"/>
              <a:buChar char="Ø"/>
            </a:pPr>
            <a:r>
              <a:rPr lang="en-US" sz="2800">
                <a:solidFill>
                  <a:srgbClr val="203864"/>
                </a:solidFill>
                <a:latin typeface="Baghdad"/>
                <a:ea typeface="Baghdad"/>
                <a:cs typeface="Baghdad"/>
              </a:rPr>
              <a:t>planșete</a:t>
            </a:r>
            <a:endParaRPr lang="en-US" sz="2800">
              <a:solidFill>
                <a:srgbClr val="203864"/>
              </a:solidFill>
              <a:latin typeface="Calibri" pitchFamily="34" charset="0"/>
            </a:endParaRPr>
          </a:p>
        </p:txBody>
      </p:sp>
      <p:pic>
        <p:nvPicPr>
          <p:cNvPr id="38916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5438" y="4065588"/>
            <a:ext cx="3506787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40738" y="338138"/>
            <a:ext cx="267335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50363" y="4065588"/>
            <a:ext cx="2243137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7238" y="0"/>
            <a:ext cx="8137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2027238" y="650875"/>
            <a:ext cx="8137525" cy="563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b="1" dirty="0">
                <a:solidFill>
                  <a:schemeClr val="bg1"/>
                </a:solidFill>
                <a:latin typeface="+mn-lt"/>
                <a:cs typeface="+mn-cs"/>
              </a:rPr>
              <a:t>OBIECTIVE OPERAȚIONALE VIZATE: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2400" b="1" dirty="0">
                <a:solidFill>
                  <a:schemeClr val="bg1"/>
                </a:solidFill>
                <a:latin typeface="+mn-lt"/>
                <a:cs typeface="+mn-cs"/>
              </a:rPr>
              <a:t>  Să folosească corect instrumentele de lucru pentru a realiza produsul activității;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o-RO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2400" b="1" dirty="0">
                <a:solidFill>
                  <a:schemeClr val="bg1"/>
                </a:solidFill>
                <a:latin typeface="+mn-lt"/>
                <a:cs typeface="+mn-cs"/>
              </a:rPr>
              <a:t>  Să alcătuiască grupe de obiecte respectând criteriul dat, utilizându-le în mod creativ,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o-RO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2400" b="1" dirty="0">
                <a:solidFill>
                  <a:schemeClr val="bg1"/>
                </a:solidFill>
                <a:latin typeface="+mn-lt"/>
                <a:cs typeface="+mn-cs"/>
              </a:rPr>
              <a:t>  Să folosească corect cifrele în limita 1-5  prin raportarea numărului la cantitate;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o-RO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2400" b="1" dirty="0">
                <a:solidFill>
                  <a:schemeClr val="bg1"/>
                </a:solidFill>
                <a:latin typeface="+mn-lt"/>
                <a:cs typeface="+mn-cs"/>
              </a:rPr>
              <a:t>  Să audieze cu interes conținutul poveștii ,,Copacul magic” pentru a putea transmite și familiei îndemnul primit;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o-RO" sz="2400" b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o-RO" sz="2400" b="1" dirty="0">
                <a:solidFill>
                  <a:schemeClr val="bg1"/>
                </a:solidFill>
                <a:latin typeface="+mn-lt"/>
                <a:cs typeface="+mn-cs"/>
              </a:rPr>
              <a:t> Să utilizeze calitățile expresive ale limbajului oral și ale celui corporal în transmiterea unor idei către membrii familiei.</a:t>
            </a:r>
            <a:endParaRPr lang="en-US" sz="24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5363" y="0"/>
            <a:ext cx="5913437" cy="719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8442325" y="896938"/>
            <a:ext cx="3749675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3600" b="1">
                <a:solidFill>
                  <a:srgbClr val="203864"/>
                </a:solidFill>
                <a:latin typeface="Calibri" pitchFamily="34" charset="0"/>
              </a:rPr>
              <a:t>Întâlnirea de</a:t>
            </a:r>
          </a:p>
          <a:p>
            <a:pPr algn="ctr"/>
            <a:r>
              <a:rPr lang="ro-RO" sz="3600" b="1">
                <a:solidFill>
                  <a:srgbClr val="203864"/>
                </a:solidFill>
                <a:latin typeface="Calibri" pitchFamily="34" charset="0"/>
              </a:rPr>
              <a:t> dimineață </a:t>
            </a:r>
            <a:endParaRPr lang="en-US" sz="3600" b="1">
              <a:solidFill>
                <a:srgbClr val="203864"/>
              </a:solidFill>
              <a:latin typeface="Calibri" pitchFamily="34" charset="0"/>
            </a:endParaRPr>
          </a:p>
        </p:txBody>
      </p:sp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8442325" y="2322513"/>
            <a:ext cx="3749675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Prezența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Salutul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Clendarul naturii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2313" y="247650"/>
            <a:ext cx="5359400" cy="64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/>
            </a:extLst>
          </p:cNvPr>
          <p:cNvSpPr txBox="1"/>
          <p:nvPr/>
        </p:nvSpPr>
        <p:spPr>
          <a:xfrm>
            <a:off x="9005888" y="2679700"/>
            <a:ext cx="2636837" cy="1311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4000" b="1">
                <a:solidFill>
                  <a:srgbClr val="333F50"/>
                </a:solidFill>
                <a:latin typeface="Calibri" pitchFamily="34" charset="0"/>
              </a:rPr>
              <a:t>Exerciții de înviorare</a:t>
            </a:r>
            <a:endParaRPr lang="en-US" sz="4000" b="1">
              <a:solidFill>
                <a:srgbClr val="333F5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" descr="WhatsApp Video 2021-11-08 at 10.25.5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44800" y="0"/>
            <a:ext cx="6015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8859838" y="2444750"/>
            <a:ext cx="3054350" cy="1736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5400" b="1">
                <a:solidFill>
                  <a:srgbClr val="2F5597"/>
                </a:solidFill>
                <a:latin typeface="Calibri" pitchFamily="34" charset="0"/>
              </a:rPr>
              <a:t>Captarea atenției</a:t>
            </a:r>
            <a:endParaRPr lang="en-US" sz="5400" b="1">
              <a:solidFill>
                <a:srgbClr val="2F5597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8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/>
            </a:extLst>
          </p:cNvPr>
          <p:cNvSpPr txBox="1"/>
          <p:nvPr/>
        </p:nvSpPr>
        <p:spPr>
          <a:xfrm>
            <a:off x="7753350" y="2182813"/>
            <a:ext cx="3036888" cy="1920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4000" b="1">
                <a:solidFill>
                  <a:srgbClr val="203864"/>
                </a:solidFill>
                <a:latin typeface="Calibri" pitchFamily="34" charset="0"/>
              </a:rPr>
              <a:t>Frunza ne aduce coșuri cu surprize.</a:t>
            </a:r>
            <a:endParaRPr lang="en-US" sz="40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7775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/>
            </a:extLst>
          </p:cNvPr>
          <p:cNvSpPr txBox="1"/>
          <p:nvPr/>
        </p:nvSpPr>
        <p:spPr>
          <a:xfrm>
            <a:off x="7940675" y="2011363"/>
            <a:ext cx="3465513" cy="3387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r>
              <a:rPr lang="ro-RO" sz="3600" b="1">
                <a:solidFill>
                  <a:srgbClr val="203864"/>
                </a:solidFill>
                <a:latin typeface="Calibri" pitchFamily="34" charset="0"/>
              </a:rPr>
              <a:t>Cu ajutorul metodei ,,brainstorming” notez ideile copiilor la vederea frunzei.</a:t>
            </a:r>
            <a:endParaRPr lang="en-US" sz="3600" b="1">
              <a:solidFill>
                <a:srgbClr val="2038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485900"/>
            <a:ext cx="40290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925" y="1527175"/>
            <a:ext cx="3998913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1231900" y="388938"/>
            <a:ext cx="9191625" cy="822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o-RO" sz="2400" b="1">
                <a:solidFill>
                  <a:srgbClr val="203864"/>
                </a:solidFill>
                <a:latin typeface="Calibri" pitchFamily="34" charset="0"/>
              </a:rPr>
              <a:t>ADE : DȘ(activitate matematică) +DOS (activitate practică)</a:t>
            </a:r>
          </a:p>
          <a:p>
            <a:r>
              <a:rPr lang="ro-RO" sz="2400" b="1">
                <a:solidFill>
                  <a:srgbClr val="203864"/>
                </a:solidFill>
                <a:latin typeface="Calibri" pitchFamily="34" charset="0"/>
              </a:rPr>
              <a:t>Prin metoda ,,mâna oarbă” copiii primesc ecusoane și se grupează în:</a:t>
            </a:r>
            <a:endParaRPr lang="en-US" sz="2400" b="1">
              <a:solidFill>
                <a:srgbClr val="203864"/>
              </a:solidFill>
              <a:latin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1685925" y="1116013"/>
            <a:ext cx="38957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Echipa frunzelor roșii</a:t>
            </a:r>
            <a:endParaRPr lang="en-US" sz="2400" dirty="0">
              <a:latin typeface="+mn-lt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/>
            </a:extLst>
          </p:cNvPr>
          <p:cNvSpPr txBox="1"/>
          <p:nvPr/>
        </p:nvSpPr>
        <p:spPr>
          <a:xfrm>
            <a:off x="6096000" y="1104900"/>
            <a:ext cx="36480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</a:t>
            </a:r>
            <a:r>
              <a:rPr lang="ro-RO" sz="24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Echipa frunzelor galbene </a:t>
            </a:r>
            <a:endParaRPr lang="en-US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 advClick="0" advTm="5000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348</Words>
  <Application>Microsoft Office PowerPoint</Application>
  <PresentationFormat>Custom</PresentationFormat>
  <Paragraphs>79</Paragraphs>
  <Slides>24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CERCUL PEDAGOGIC AL EDUCATOARELOR  SECȚIA ROMÂNĂ, ZONA REGHIN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ÎNTÂLNIREA DE DIMINEAȚĂ</dc:title>
  <dc:creator>Microsoft Office User</dc:creator>
  <cp:lastModifiedBy>Administrator</cp:lastModifiedBy>
  <cp:revision>12</cp:revision>
  <dcterms:created xsi:type="dcterms:W3CDTF">2021-11-13T14:18:48Z</dcterms:created>
  <dcterms:modified xsi:type="dcterms:W3CDTF">2022-01-25T09:23:33Z</dcterms:modified>
</cp:coreProperties>
</file>